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lear Sans" panose="020B0604020202020204" charset="0"/>
      <p:regular r:id="rId13"/>
    </p:embeddedFont>
    <p:embeddedFont>
      <p:font typeface="Clear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633917"/>
            <a:ext cx="9144000" cy="3207612"/>
            <a:chOff x="0" y="0"/>
            <a:chExt cx="12192000" cy="4276816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8999"/>
              <a:ext cx="1219200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>
                  <a:solidFill>
                    <a:srgbClr val="E9EAEC"/>
                  </a:solidFill>
                  <a:latin typeface="Clear Sans Bold"/>
                </a:rPr>
                <a:t>Чат-бот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19200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E9EAEC"/>
                  </a:solidFill>
                  <a:latin typeface="Clear Sans"/>
                </a:rPr>
                <a:t>ООО “СТЦ”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25187"/>
              <a:ext cx="12192000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E9EAEC"/>
                  </a:solidFill>
                  <a:latin typeface="Clear Sans"/>
                </a:rPr>
                <a:t>*задание выполнено в рамках хакатона РТК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529758"/>
              </p:ext>
            </p:extLst>
          </p:nvPr>
        </p:nvGraphicFramePr>
        <p:xfrm>
          <a:off x="7207661" y="231675"/>
          <a:ext cx="8900153" cy="7289014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619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 dirty="0">
                          <a:solidFill>
                            <a:srgbClr val="E9EAEC"/>
                          </a:solidFill>
                          <a:latin typeface="Clear Sans Bold"/>
                        </a:rPr>
                        <a:t>TEAM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8501">
                <a:tc>
                  <a:txBody>
                    <a:bodyPr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4894">
                <a:tc>
                  <a:txBody>
                    <a:bodyPr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10239375"/>
            <a:ext cx="18288000" cy="47625"/>
            <a:chOff x="0" y="0"/>
            <a:chExt cx="13796730" cy="359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96730" cy="35929"/>
            </a:xfrm>
            <a:custGeom>
              <a:avLst/>
              <a:gdLst/>
              <a:ahLst/>
              <a:cxnLst/>
              <a:rect l="l" t="t" r="r" b="b"/>
              <a:pathLst>
                <a:path w="13796730" h="35929">
                  <a:moveTo>
                    <a:pt x="0" y="0"/>
                  </a:moveTo>
                  <a:lnTo>
                    <a:pt x="13796730" y="0"/>
                  </a:lnTo>
                  <a:lnTo>
                    <a:pt x="13796730" y="35929"/>
                  </a:lnTo>
                  <a:lnTo>
                    <a:pt x="0" y="35929"/>
                  </a:lnTo>
                  <a:close/>
                </a:path>
              </a:pathLst>
            </a:custGeom>
            <a:solidFill>
              <a:srgbClr val="E9EAEC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96730" cy="6450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ED979C-FA87-47D8-BF80-8FF3332C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158" y="2524732"/>
            <a:ext cx="4910170" cy="4910170"/>
          </a:xfrm>
          <a:prstGeom prst="ellipse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699A3B-F890-490D-AD07-24129D3F2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65" r="13143" b="23034"/>
          <a:stretch/>
        </p:blipFill>
        <p:spPr>
          <a:xfrm>
            <a:off x="843206" y="2638305"/>
            <a:ext cx="4799264" cy="4914068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A85387-BBE0-4D75-B9D8-800536557669}"/>
              </a:ext>
            </a:extLst>
          </p:cNvPr>
          <p:cNvSpPr txBox="1"/>
          <p:nvPr/>
        </p:nvSpPr>
        <p:spPr>
          <a:xfrm>
            <a:off x="9144000" y="7482191"/>
            <a:ext cx="9982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Фомин Алексей</a:t>
            </a: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 проектирование </a:t>
            </a:r>
          </a:p>
          <a:p>
            <a:pPr algn="ctr"/>
            <a:r>
              <a:rPr lang="ru-RU" sz="4000" dirty="0" err="1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нейроинтерфейсов</a:t>
            </a:r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 </a:t>
            </a: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1 место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DDF65-5B93-4574-847D-66EA9A71B674}"/>
              </a:ext>
            </a:extLst>
          </p:cNvPr>
          <p:cNvSpPr txBox="1"/>
          <p:nvPr/>
        </p:nvSpPr>
        <p:spPr>
          <a:xfrm>
            <a:off x="-757155" y="7789968"/>
            <a:ext cx="79999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Денисов Георгий </a:t>
            </a: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машинное обучение </a:t>
            </a: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2 место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B50AE1C-E081-4C0D-B1A1-A0121780E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53" t="20926" b="13205"/>
          <a:stretch/>
        </p:blipFill>
        <p:spPr>
          <a:xfrm>
            <a:off x="6139647" y="2524732"/>
            <a:ext cx="5034334" cy="4910170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F37EA5-5F56-47D2-B6FD-EBE48F9B2B7F}"/>
              </a:ext>
            </a:extLst>
          </p:cNvPr>
          <p:cNvSpPr txBox="1"/>
          <p:nvPr/>
        </p:nvSpPr>
        <p:spPr>
          <a:xfrm>
            <a:off x="4980047" y="7837257"/>
            <a:ext cx="79999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Лобанова Юлия</a:t>
            </a: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машинное обучение </a:t>
            </a: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3 место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18443"/>
              </p:ext>
            </p:extLst>
          </p:nvPr>
        </p:nvGraphicFramePr>
        <p:xfrm>
          <a:off x="1028700" y="2709563"/>
          <a:ext cx="16230600" cy="6661488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6344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333652"/>
                          </a:solidFill>
                          <a:latin typeface="Clear Sans Bold"/>
                        </a:rPr>
                        <a:t>Проблематика 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8256">
                <a:tc>
                  <a:txBody>
                    <a:bodyPr/>
                    <a:lstStyle/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нагрузка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иных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кадров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для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информирования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сотрудников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по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разным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вопросам</a:t>
                      </a:r>
                      <a:endParaRPr lang="en-US" sz="1100" dirty="0"/>
                    </a:p>
                    <a:p>
                      <a:pPr algn="l">
                        <a:lnSpc>
                          <a:spcPts val="4199"/>
                        </a:lnSpc>
                      </a:pPr>
                      <a:endParaRPr lang="en-US" sz="1100" dirty="0"/>
                    </a:p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отсутствие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единой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общедоступной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базы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33652"/>
                          </a:solidFill>
                          <a:latin typeface="Clear Sans"/>
                        </a:rPr>
                        <a:t>ответов</a:t>
                      </a: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</a:p>
                    <a:p>
                      <a:pPr algn="l">
                        <a:lnSpc>
                          <a:spcPts val="4199"/>
                        </a:lnSpc>
                      </a:pPr>
                      <a:endParaRPr lang="en-US" sz="2999" dirty="0">
                        <a:solidFill>
                          <a:srgbClr val="333652"/>
                        </a:solidFill>
                        <a:latin typeface="Clear Sans"/>
                      </a:endParaRPr>
                    </a:p>
                    <a:p>
                      <a:pPr algn="l">
                        <a:lnSpc>
                          <a:spcPts val="4199"/>
                        </a:lnSpc>
                      </a:pPr>
                      <a:endParaRPr lang="en-US" sz="2999" dirty="0">
                        <a:solidFill>
                          <a:srgbClr val="333652"/>
                        </a:solidFill>
                        <a:latin typeface="Clear Sans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 dirty="0">
                          <a:solidFill>
                            <a:srgbClr val="333652"/>
                          </a:solidFill>
                          <a:latin typeface="Clear Sans"/>
                        </a:rPr>
                        <a:t> </a:t>
                      </a:r>
                      <a:r>
                        <a:rPr lang="ru-RU" sz="2999" dirty="0">
                          <a:solidFill>
                            <a:srgbClr val="333652"/>
                          </a:solidFill>
                          <a:latin typeface="Clear Sans"/>
                        </a:rPr>
                        <a:t>Необходимость быстрого доступа к важной информации</a:t>
                      </a:r>
                    </a:p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endParaRPr lang="ru-RU" sz="2999" dirty="0">
                        <a:solidFill>
                          <a:srgbClr val="333652"/>
                        </a:solidFill>
                        <a:latin typeface="Clear Sans"/>
                      </a:endParaRPr>
                    </a:p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endParaRPr lang="ru-RU" sz="1100" dirty="0">
                        <a:solidFill>
                          <a:srgbClr val="333652"/>
                        </a:solidFill>
                        <a:latin typeface="Clear Sans"/>
                      </a:endParaRPr>
                    </a:p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ru-RU" sz="2999" kern="1200" dirty="0">
                          <a:solidFill>
                            <a:srgbClr val="333652"/>
                          </a:solidFill>
                          <a:latin typeface="Clear Sans"/>
                          <a:ea typeface="+mn-ea"/>
                          <a:cs typeface="+mn-cs"/>
                        </a:rPr>
                        <a:t>Потребность в доступе к частым вопросам из любой точки мира и с любого устройства</a:t>
                      </a:r>
                      <a:endParaRPr lang="en-US" sz="2999" kern="1200" dirty="0">
                        <a:solidFill>
                          <a:srgbClr val="333652"/>
                        </a:solidFill>
                        <a:latin typeface="Clear Sans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ts val="419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4199"/>
                        </a:lnSpc>
                      </a:pP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9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-4800600" y="1104900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dirty="0">
                <a:solidFill>
                  <a:srgbClr val="E9EAEC"/>
                </a:solidFill>
                <a:latin typeface="Clear Sans Bold"/>
              </a:rPr>
              <a:t>СТЕК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BF12109-015D-4D86-BDCE-CAC071347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r="13749"/>
          <a:stretch/>
        </p:blipFill>
        <p:spPr bwMode="auto">
          <a:xfrm>
            <a:off x="5105400" y="2324100"/>
            <a:ext cx="8077200" cy="7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DEC3DB-DBA1-4BC6-9FFD-A078C4A9D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988820"/>
            <a:ext cx="3429000" cy="15153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6152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4737" y="1882236"/>
            <a:ext cx="976823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6399" dirty="0">
                <a:solidFill>
                  <a:srgbClr val="E9EAEC"/>
                </a:solidFill>
                <a:latin typeface="Clear Sans Bold"/>
              </a:rPr>
              <a:t>Принцип работы</a:t>
            </a:r>
            <a:endParaRPr lang="en-US" sz="6399" dirty="0">
              <a:solidFill>
                <a:srgbClr val="E9EAEC"/>
              </a:solidFill>
              <a:latin typeface="Clear Sans Bold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CB1AE2D-5036-45BE-9A18-0DB6113C8EEE}"/>
              </a:ext>
            </a:extLst>
          </p:cNvPr>
          <p:cNvSpPr txBox="1"/>
          <p:nvPr/>
        </p:nvSpPr>
        <p:spPr>
          <a:xfrm>
            <a:off x="3940893" y="3692472"/>
            <a:ext cx="2758589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приветствие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B60F5F45-8A7D-46A5-911F-0BAEDEE370AA}"/>
              </a:ext>
            </a:extLst>
          </p:cNvPr>
          <p:cNvSpPr txBox="1"/>
          <p:nvPr/>
        </p:nvSpPr>
        <p:spPr>
          <a:xfrm>
            <a:off x="4890762" y="5078817"/>
            <a:ext cx="3468908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доп. информация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E0B7F43-0A16-47A1-AE37-54E05EF4EAB7}"/>
              </a:ext>
            </a:extLst>
          </p:cNvPr>
          <p:cNvSpPr txBox="1"/>
          <p:nvPr/>
        </p:nvSpPr>
        <p:spPr>
          <a:xfrm>
            <a:off x="2808830" y="5051228"/>
            <a:ext cx="1854832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соц. сети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1DDFACE3-F394-4B74-A9B3-D06F149E2723}"/>
              </a:ext>
            </a:extLst>
          </p:cNvPr>
          <p:cNvSpPr txBox="1"/>
          <p:nvPr/>
        </p:nvSpPr>
        <p:spPr>
          <a:xfrm>
            <a:off x="8846536" y="5078818"/>
            <a:ext cx="2758589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поделиться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7E30F77-7DF0-4324-841B-ED2BFA919A56}"/>
              </a:ext>
            </a:extLst>
          </p:cNvPr>
          <p:cNvSpPr txBox="1"/>
          <p:nvPr/>
        </p:nvSpPr>
        <p:spPr>
          <a:xfrm>
            <a:off x="2986731" y="6170939"/>
            <a:ext cx="1512824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ссылки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F34FD3F6-3602-4A8D-85DC-CF7E99A642A8}"/>
              </a:ext>
            </a:extLst>
          </p:cNvPr>
          <p:cNvSpPr txBox="1"/>
          <p:nvPr/>
        </p:nvSpPr>
        <p:spPr>
          <a:xfrm>
            <a:off x="4991633" y="6165715"/>
            <a:ext cx="4104189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частые вопросы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07C164F-4190-42C8-A874-7378D5F867B2}"/>
              </a:ext>
            </a:extLst>
          </p:cNvPr>
          <p:cNvSpPr txBox="1"/>
          <p:nvPr/>
        </p:nvSpPr>
        <p:spPr>
          <a:xfrm>
            <a:off x="8846535" y="6165716"/>
            <a:ext cx="2758589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ник и код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99396A22-E65B-45BB-BD3F-DA3AF9601F54}"/>
              </a:ext>
            </a:extLst>
          </p:cNvPr>
          <p:cNvSpPr txBox="1"/>
          <p:nvPr/>
        </p:nvSpPr>
        <p:spPr>
          <a:xfrm>
            <a:off x="4592090" y="7314686"/>
            <a:ext cx="2758589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назад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4A50E583-8188-4760-BD0C-23E9BE48F39B}"/>
              </a:ext>
            </a:extLst>
          </p:cNvPr>
          <p:cNvCxnSpPr>
            <a:cxnSpLocks/>
          </p:cNvCxnSpPr>
          <p:nvPr/>
        </p:nvCxnSpPr>
        <p:spPr>
          <a:xfrm flipV="1">
            <a:off x="4071945" y="4569713"/>
            <a:ext cx="498011" cy="6359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BEDD831-5EFD-459A-B5EC-716EBFED3FCA}"/>
              </a:ext>
            </a:extLst>
          </p:cNvPr>
          <p:cNvCxnSpPr>
            <a:cxnSpLocks/>
          </p:cNvCxnSpPr>
          <p:nvPr/>
        </p:nvCxnSpPr>
        <p:spPr>
          <a:xfrm>
            <a:off x="6172200" y="4569713"/>
            <a:ext cx="464894" cy="768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EB300204-DEF8-477A-8509-A8A6EF92F03B}"/>
              </a:ext>
            </a:extLst>
          </p:cNvPr>
          <p:cNvCxnSpPr>
            <a:cxnSpLocks/>
          </p:cNvCxnSpPr>
          <p:nvPr/>
        </p:nvCxnSpPr>
        <p:spPr>
          <a:xfrm>
            <a:off x="6778412" y="4305300"/>
            <a:ext cx="2400075" cy="9003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B730491-176C-4149-94F4-B66D20BA8EA9}"/>
              </a:ext>
            </a:extLst>
          </p:cNvPr>
          <p:cNvCxnSpPr>
            <a:cxnSpLocks/>
          </p:cNvCxnSpPr>
          <p:nvPr/>
        </p:nvCxnSpPr>
        <p:spPr>
          <a:xfrm>
            <a:off x="3734918" y="5939690"/>
            <a:ext cx="0" cy="3753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27A8725-AD7A-4BE0-B2E7-E9FBA5029D52}"/>
              </a:ext>
            </a:extLst>
          </p:cNvPr>
          <p:cNvCxnSpPr>
            <a:cxnSpLocks/>
          </p:cNvCxnSpPr>
          <p:nvPr/>
        </p:nvCxnSpPr>
        <p:spPr>
          <a:xfrm>
            <a:off x="6622580" y="5939690"/>
            <a:ext cx="0" cy="3753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081B40F-73CC-4BAE-BA84-FCCF7F7F5F3F}"/>
              </a:ext>
            </a:extLst>
          </p:cNvPr>
          <p:cNvCxnSpPr>
            <a:cxnSpLocks/>
          </p:cNvCxnSpPr>
          <p:nvPr/>
        </p:nvCxnSpPr>
        <p:spPr>
          <a:xfrm>
            <a:off x="9533095" y="5978065"/>
            <a:ext cx="0" cy="3753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BCB846F0-8E10-40E0-80F6-6D8262D004D0}"/>
              </a:ext>
            </a:extLst>
          </p:cNvPr>
          <p:cNvCxnSpPr>
            <a:cxnSpLocks/>
          </p:cNvCxnSpPr>
          <p:nvPr/>
        </p:nvCxnSpPr>
        <p:spPr>
          <a:xfrm flipH="1">
            <a:off x="5868852" y="6985183"/>
            <a:ext cx="753728" cy="594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308CFF59-C1B1-4254-A65F-59AE791AD153}"/>
              </a:ext>
            </a:extLst>
          </p:cNvPr>
          <p:cNvCxnSpPr>
            <a:cxnSpLocks/>
          </p:cNvCxnSpPr>
          <p:nvPr/>
        </p:nvCxnSpPr>
        <p:spPr>
          <a:xfrm flipV="1">
            <a:off x="6048785" y="7055017"/>
            <a:ext cx="3332384" cy="631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2AAB62A-A1C5-45CF-AFF0-6A81A7F623E9}"/>
              </a:ext>
            </a:extLst>
          </p:cNvPr>
          <p:cNvCxnSpPr>
            <a:cxnSpLocks/>
          </p:cNvCxnSpPr>
          <p:nvPr/>
        </p:nvCxnSpPr>
        <p:spPr>
          <a:xfrm>
            <a:off x="3863992" y="7055016"/>
            <a:ext cx="635563" cy="524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">
            <a:extLst>
              <a:ext uri="{FF2B5EF4-FFF2-40B4-BE49-F238E27FC236}">
                <a16:creationId xmlns:a16="http://schemas.microsoft.com/office/drawing/2014/main" id="{55837746-B8D5-4A58-B55B-C954C4836E71}"/>
              </a:ext>
            </a:extLst>
          </p:cNvPr>
          <p:cNvSpPr txBox="1"/>
          <p:nvPr/>
        </p:nvSpPr>
        <p:spPr>
          <a:xfrm>
            <a:off x="370447" y="5120230"/>
            <a:ext cx="2167356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поддержка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FD76F42-EEBD-4FED-9374-27DD6ABAC865}"/>
              </a:ext>
            </a:extLst>
          </p:cNvPr>
          <p:cNvCxnSpPr>
            <a:cxnSpLocks/>
          </p:cNvCxnSpPr>
          <p:nvPr/>
        </p:nvCxnSpPr>
        <p:spPr>
          <a:xfrm flipV="1">
            <a:off x="2218317" y="4374811"/>
            <a:ext cx="1495476" cy="9631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A674F8D5-E4C8-490D-8C99-BD7C4E9F6167}"/>
              </a:ext>
            </a:extLst>
          </p:cNvPr>
          <p:cNvCxnSpPr>
            <a:cxnSpLocks/>
          </p:cNvCxnSpPr>
          <p:nvPr/>
        </p:nvCxnSpPr>
        <p:spPr>
          <a:xfrm>
            <a:off x="1752600" y="5978065"/>
            <a:ext cx="0" cy="3753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4">
            <a:extLst>
              <a:ext uri="{FF2B5EF4-FFF2-40B4-BE49-F238E27FC236}">
                <a16:creationId xmlns:a16="http://schemas.microsoft.com/office/drawing/2014/main" id="{C97BF2F8-DC6D-4C4F-B47C-0DC3E0B89DBF}"/>
              </a:ext>
            </a:extLst>
          </p:cNvPr>
          <p:cNvSpPr txBox="1"/>
          <p:nvPr/>
        </p:nvSpPr>
        <p:spPr>
          <a:xfrm>
            <a:off x="428439" y="6127340"/>
            <a:ext cx="2049480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ru-RU" sz="3200" dirty="0">
                <a:solidFill>
                  <a:srgbClr val="E9EAEC"/>
                </a:solidFill>
                <a:latin typeface="Clear Sans Bold"/>
              </a:rPr>
              <a:t>оператор</a:t>
            </a:r>
            <a:endParaRPr lang="en-US" sz="3200" dirty="0">
              <a:solidFill>
                <a:srgbClr val="E9EAEC"/>
              </a:solidFill>
              <a:latin typeface="Clear Sans Bold"/>
            </a:endParaRPr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2D924469-9F10-40EC-B582-584962E39701}"/>
              </a:ext>
            </a:extLst>
          </p:cNvPr>
          <p:cNvCxnSpPr>
            <a:cxnSpLocks/>
          </p:cNvCxnSpPr>
          <p:nvPr/>
        </p:nvCxnSpPr>
        <p:spPr>
          <a:xfrm>
            <a:off x="2477919" y="6879797"/>
            <a:ext cx="1785616" cy="807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FB9DFF6-AB60-442A-9EF7-06B172B99858}"/>
              </a:ext>
            </a:extLst>
          </p:cNvPr>
          <p:cNvSpPr txBox="1"/>
          <p:nvPr/>
        </p:nvSpPr>
        <p:spPr>
          <a:xfrm>
            <a:off x="6775875" y="224154"/>
            <a:ext cx="4349508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ru-RU" sz="6399" dirty="0">
                <a:solidFill>
                  <a:srgbClr val="E9EAEC"/>
                </a:solidFill>
                <a:latin typeface="Clear Sans Bold"/>
              </a:rPr>
              <a:t>Меню бота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87E0C-2D18-4736-B0BA-6B0D602454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4815" r="644" b="6296"/>
          <a:stretch/>
        </p:blipFill>
        <p:spPr>
          <a:xfrm>
            <a:off x="1357272" y="1104899"/>
            <a:ext cx="4339538" cy="85719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317CB7-17F2-4A7D-9FBA-2333035970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5931"/>
          <a:stretch/>
        </p:blipFill>
        <p:spPr>
          <a:xfrm>
            <a:off x="6842558" y="1106555"/>
            <a:ext cx="4296077" cy="85916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332959-5A98-4CA7-9D45-F944FB8CF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" b="6354"/>
          <a:stretch/>
        </p:blipFill>
        <p:spPr>
          <a:xfrm>
            <a:off x="12284383" y="1106555"/>
            <a:ext cx="4349508" cy="85916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C6601B-4508-42EB-8130-72D9CF505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0" b="76963" l="10000" r="90000"/>
                    </a14:imgEffect>
                  </a14:imgLayer>
                </a14:imgProps>
              </a:ext>
            </a:extLst>
          </a:blip>
          <a:srcRect t="19630" b="16667"/>
          <a:stretch/>
        </p:blipFill>
        <p:spPr>
          <a:xfrm>
            <a:off x="4558690" y="-462041"/>
            <a:ext cx="9170619" cy="112110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90</Words>
  <Application>Microsoft Office PowerPoint</Application>
  <PresentationFormat>Произвольный</PresentationFormat>
  <Paragraphs>35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Clear Sans Bold</vt:lpstr>
      <vt:lpstr>Clear Sans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dc:creator>Yulia Lobanova</dc:creator>
  <cp:lastModifiedBy>Jame Kyle</cp:lastModifiedBy>
  <cp:revision>13</cp:revision>
  <dcterms:created xsi:type="dcterms:W3CDTF">2006-08-16T00:00:00Z</dcterms:created>
  <dcterms:modified xsi:type="dcterms:W3CDTF">2024-06-14T04:16:00Z</dcterms:modified>
  <dc:identifier>DAGH9VY0NVk</dc:identifier>
</cp:coreProperties>
</file>